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77" r:id="rId1"/>
  </p:sldMasterIdLst>
  <p:notesMasterIdLst>
    <p:notesMasterId r:id="rId23"/>
  </p:notesMasterIdLst>
  <p:sldIdLst>
    <p:sldId id="1449" r:id="rId2"/>
    <p:sldId id="1450" r:id="rId3"/>
    <p:sldId id="1451" r:id="rId4"/>
    <p:sldId id="1452" r:id="rId5"/>
    <p:sldId id="955" r:id="rId6"/>
    <p:sldId id="1461" r:id="rId7"/>
    <p:sldId id="1481" r:id="rId8"/>
    <p:sldId id="1482" r:id="rId9"/>
    <p:sldId id="1483" r:id="rId10"/>
    <p:sldId id="1477" r:id="rId11"/>
    <p:sldId id="1484" r:id="rId12"/>
    <p:sldId id="1485" r:id="rId13"/>
    <p:sldId id="1486" r:id="rId14"/>
    <p:sldId id="1478" r:id="rId15"/>
    <p:sldId id="1487" r:id="rId16"/>
    <p:sldId id="1488" r:id="rId17"/>
    <p:sldId id="1489" r:id="rId18"/>
    <p:sldId id="1490" r:id="rId19"/>
    <p:sldId id="1491" r:id="rId20"/>
    <p:sldId id="1183" r:id="rId21"/>
    <p:sldId id="1476" r:id="rId22"/>
  </p:sldIdLst>
  <p:sldSz cx="9144000" cy="5143500" type="screen16x9"/>
  <p:notesSz cx="6858000" cy="9144000"/>
  <p:defaultTextStyle>
    <a:defPPr>
      <a:defRPr lang="en-GB"/>
    </a:defPPr>
    <a:lvl1pPr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1pPr>
    <a:lvl2pPr marL="4572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2pPr>
    <a:lvl3pPr marL="9144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3pPr>
    <a:lvl4pPr marL="13716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4pPr>
    <a:lvl5pPr marL="18288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5pPr>
    <a:lvl6pPr marL="2286000" algn="l" defTabSz="914400" rtl="0" eaLnBrk="1" latinLnBrk="0" hangingPunct="1">
      <a:defRPr kern="1200">
        <a:solidFill>
          <a:schemeClr val="bg1"/>
        </a:solidFill>
        <a:latin typeface="Arial" charset="0"/>
        <a:ea typeface="+mn-ea"/>
        <a:cs typeface="Lucida Sans Unicode" charset="0"/>
      </a:defRPr>
    </a:lvl6pPr>
    <a:lvl7pPr marL="2743200" algn="l" defTabSz="914400" rtl="0" eaLnBrk="1" latinLnBrk="0" hangingPunct="1">
      <a:defRPr kern="1200">
        <a:solidFill>
          <a:schemeClr val="bg1"/>
        </a:solidFill>
        <a:latin typeface="Arial" charset="0"/>
        <a:ea typeface="+mn-ea"/>
        <a:cs typeface="Lucida Sans Unicode" charset="0"/>
      </a:defRPr>
    </a:lvl7pPr>
    <a:lvl8pPr marL="3200400" algn="l" defTabSz="914400" rtl="0" eaLnBrk="1" latinLnBrk="0" hangingPunct="1">
      <a:defRPr kern="1200">
        <a:solidFill>
          <a:schemeClr val="bg1"/>
        </a:solidFill>
        <a:latin typeface="Arial" charset="0"/>
        <a:ea typeface="+mn-ea"/>
        <a:cs typeface="Lucida Sans Unicode" charset="0"/>
      </a:defRPr>
    </a:lvl8pPr>
    <a:lvl9pPr marL="3657600" algn="l" defTabSz="914400" rtl="0" eaLnBrk="1" latinLnBrk="0" hangingPunct="1">
      <a:defRPr kern="1200">
        <a:solidFill>
          <a:schemeClr val="bg1"/>
        </a:solidFill>
        <a:latin typeface="Arial" charset="0"/>
        <a:ea typeface="+mn-ea"/>
        <a:cs typeface="Lucida Sans Unicode"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0400"/>
    <a:srgbClr val="000D14"/>
    <a:srgbClr val="000806"/>
    <a:srgbClr val="000403"/>
    <a:srgbClr val="004C22"/>
    <a:srgbClr val="050701"/>
    <a:srgbClr val="020103"/>
    <a:srgbClr val="040000"/>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85035" autoAdjust="0"/>
  </p:normalViewPr>
  <p:slideViewPr>
    <p:cSldViewPr>
      <p:cViewPr varScale="1">
        <p:scale>
          <a:sx n="149" d="100"/>
          <a:sy n="149" d="100"/>
        </p:scale>
        <p:origin x="252" y="108"/>
      </p:cViewPr>
      <p:guideLst>
        <p:guide orient="horz" pos="1620"/>
        <p:guide pos="2880"/>
      </p:guideLst>
    </p:cSldViewPr>
  </p:slideViewPr>
  <p:outlineViewPr>
    <p:cViewPr varScale="1">
      <p:scale>
        <a:sx n="33" d="100"/>
        <a:sy n="33" d="100"/>
      </p:scale>
      <p:origin x="0" y="-10938"/>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en-US"/>
          </a:p>
        </p:txBody>
      </p:sp>
      <p:sp>
        <p:nvSpPr>
          <p:cNvPr id="819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8195" name="Rectangle 3"/>
          <p:cNvSpPr>
            <a:spLocks noGrp="1" noChangeArrowheads="1"/>
          </p:cNvSpPr>
          <p:nvPr>
            <p:ph type="hdr"/>
          </p:nvPr>
        </p:nvSpPr>
        <p:spPr bwMode="auto">
          <a:xfrm>
            <a:off x="0"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7" name="Rectangle 5"/>
          <p:cNvSpPr>
            <a:spLocks noGrp="1" noRot="1" noChangeAspect="1" noChangeArrowheads="1"/>
          </p:cNvSpPr>
          <p:nvPr>
            <p:ph type="sldImg"/>
          </p:nvPr>
        </p:nvSpPr>
        <p:spPr bwMode="auto">
          <a:xfrm>
            <a:off x="382588" y="685800"/>
            <a:ext cx="6089650" cy="3425825"/>
          </a:xfrm>
          <a:prstGeom prst="rect">
            <a:avLst/>
          </a:prstGeom>
          <a:noFill/>
          <a:ln w="9525">
            <a:noFill/>
            <a:round/>
            <a:headEnd/>
            <a:tailEnd/>
          </a:ln>
          <a:effectLst/>
        </p:spPr>
      </p:sp>
      <p:sp>
        <p:nvSpPr>
          <p:cNvPr id="819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8199" name="Rectangle 7"/>
          <p:cNvSpPr>
            <a:spLocks noGrp="1" noChangeArrowheads="1"/>
          </p:cNvSpPr>
          <p:nvPr>
            <p:ph type="ftr"/>
          </p:nvPr>
        </p:nvSpPr>
        <p:spPr bwMode="auto">
          <a:xfrm>
            <a:off x="0"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20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fld id="{27A1267E-5F3E-4EB0-939F-30DD7A2F0868}" type="slidenum">
              <a:rPr lang="en-GB"/>
              <a:pPr/>
              <a:t>‹#›</a:t>
            </a:fld>
            <a:endParaRPr lang="en-GB"/>
          </a:p>
        </p:txBody>
      </p:sp>
    </p:spTree>
    <p:extLst>
      <p:ext uri="{BB962C8B-B14F-4D97-AF65-F5344CB8AC3E}">
        <p14:creationId xmlns:p14="http://schemas.microsoft.com/office/powerpoint/2010/main" val="287153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a:t>
            </a:fld>
            <a:endParaRPr lang="en-US" dirty="0"/>
          </a:p>
        </p:txBody>
      </p:sp>
    </p:spTree>
    <p:extLst>
      <p:ext uri="{BB962C8B-B14F-4D97-AF65-F5344CB8AC3E}">
        <p14:creationId xmlns:p14="http://schemas.microsoft.com/office/powerpoint/2010/main" val="3586481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1Co 3:3 for you are still carnal. For where there are envy, strife, and divisions among you, are you not carnal and behaving like mere men?</a:t>
            </a: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563533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Jude 1:16 These are grumblers, finding fault, following after their own lusts; they speak arrogantly, flattering people for the sake of gaining an advantage. 17 But you, beloved, ought to remember the words that were spoken beforehand by the apostles of our Lord Jesus Christ, 18 that they were saying to you, "In the last time there will be mockers, following after their own ungodly lusts." 19 These are the ones who cause divisions, worldly-minded, devoid of the Spirit.</a:t>
            </a: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338595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56022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201695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1 Co 8:1 Now concerning things offered to idols: We know that we all have knowledge. </a:t>
            </a:r>
            <a:r>
              <a:rPr lang="en-US" b="1" dirty="0" smtClean="0"/>
              <a:t>Knowledge puffs up, but love edifies.</a:t>
            </a:r>
            <a:endParaRPr lang="en-US" b="1"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943551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Joh 17:17 ¶ "Sanctify them by Your truth. Your word is truth. 18 "As You sent Me into the world, I also have sent them into the world. 19 "And for their sakes I sanctify Myself, that they also may be sanctified by the truth. 20 ¶ "I do not pray for these alone, but also for those who will believe in Me through their word; 21 "that they all may be one, as You, Father, are in Me, and I in You; that they also may be one in Us, that the world may believe that You sent Me. 22 "And the glory which You gave Me I have given them, that they may be one just as We are one: Joh 17:23 "I in them, and You in Me; that they may be made perfect in one, and that the world may know that You have sent Me, and have loved them as You have loved Me.</a:t>
            </a:r>
          </a:p>
          <a:p>
            <a:pPr marL="0" indent="0">
              <a:buNone/>
            </a:pPr>
            <a:endParaRPr lang="en-US" b="0" dirty="0" smtClean="0"/>
          </a:p>
          <a:p>
            <a:pPr marL="0" indent="0">
              <a:buNone/>
            </a:pPr>
            <a:r>
              <a:rPr lang="en-US" b="0" dirty="0" smtClean="0"/>
              <a:t>2Th 2:10 and with all unrighteous deception among those who perish, because they did not receive the love of the truth, that they might be saved.</a:t>
            </a:r>
            <a:endParaRPr lang="en-US" b="1"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164184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 Am 3:3 Can two walk together, unless they are agreed?</a:t>
            </a:r>
            <a:endParaRPr lang="en-US" b="1"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190493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1"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497090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1"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607509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1"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70636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2</a:t>
            </a:fld>
            <a:endParaRPr lang="en-US" dirty="0"/>
          </a:p>
        </p:txBody>
      </p:sp>
    </p:spTree>
    <p:extLst>
      <p:ext uri="{BB962C8B-B14F-4D97-AF65-F5344CB8AC3E}">
        <p14:creationId xmlns:p14="http://schemas.microsoft.com/office/powerpoint/2010/main" val="60181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3</a:t>
            </a:fld>
            <a:endParaRPr lang="en-US" dirty="0"/>
          </a:p>
        </p:txBody>
      </p:sp>
    </p:spTree>
    <p:extLst>
      <p:ext uri="{BB962C8B-B14F-4D97-AF65-F5344CB8AC3E}">
        <p14:creationId xmlns:p14="http://schemas.microsoft.com/office/powerpoint/2010/main" val="3593435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3970681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reading at vs. 15</a:t>
            </a:r>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5</a:t>
            </a:fld>
            <a:endParaRPr lang="en-GB"/>
          </a:p>
        </p:txBody>
      </p:sp>
    </p:spTree>
    <p:extLst>
      <p:ext uri="{BB962C8B-B14F-4D97-AF65-F5344CB8AC3E}">
        <p14:creationId xmlns:p14="http://schemas.microsoft.com/office/powerpoint/2010/main" val="364739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73291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03349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7409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8916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06BB6-1C83-4D6F-B78F-6BBF6D5AA7FE}" type="slidenum">
              <a:rPr lang="en-GB" smtClean="0"/>
              <a:pPr/>
              <a:t>‹#›</a:t>
            </a:fld>
            <a:endParaRPr lang="en-GB"/>
          </a:p>
        </p:txBody>
      </p:sp>
    </p:spTree>
    <p:extLst>
      <p:ext uri="{BB962C8B-B14F-4D97-AF65-F5344CB8AC3E}">
        <p14:creationId xmlns:p14="http://schemas.microsoft.com/office/powerpoint/2010/main" val="10618561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A903E-111F-48EA-A059-B56959FACCE9}" type="slidenum">
              <a:rPr lang="en-GB" smtClean="0"/>
              <a:pPr/>
              <a:t>‹#›</a:t>
            </a:fld>
            <a:endParaRPr lang="en-GB"/>
          </a:p>
        </p:txBody>
      </p:sp>
    </p:spTree>
    <p:extLst>
      <p:ext uri="{BB962C8B-B14F-4D97-AF65-F5344CB8AC3E}">
        <p14:creationId xmlns:p14="http://schemas.microsoft.com/office/powerpoint/2010/main" val="60354172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8CFA4-D681-4A4A-B796-F15E492D2189}" type="slidenum">
              <a:rPr lang="en-GB" smtClean="0"/>
              <a:pPr/>
              <a:t>‹#›</a:t>
            </a:fld>
            <a:endParaRPr lang="en-GB"/>
          </a:p>
        </p:txBody>
      </p:sp>
    </p:spTree>
    <p:extLst>
      <p:ext uri="{BB962C8B-B14F-4D97-AF65-F5344CB8AC3E}">
        <p14:creationId xmlns:p14="http://schemas.microsoft.com/office/powerpoint/2010/main" val="40167251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51A11-EFD3-4E5E-8C50-A7E50BE2AC63}" type="slidenum">
              <a:rPr lang="en-GB" smtClean="0"/>
              <a:pPr/>
              <a:t>‹#›</a:t>
            </a:fld>
            <a:endParaRPr lang="en-GB"/>
          </a:p>
        </p:txBody>
      </p:sp>
    </p:spTree>
    <p:extLst>
      <p:ext uri="{BB962C8B-B14F-4D97-AF65-F5344CB8AC3E}">
        <p14:creationId xmlns:p14="http://schemas.microsoft.com/office/powerpoint/2010/main" val="202805687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2F056A-644A-4E54-821E-C8FBD46B8A01}" type="slidenum">
              <a:rPr lang="en-GB" smtClean="0"/>
              <a:pPr/>
              <a:t>‹#›</a:t>
            </a:fld>
            <a:endParaRPr lang="en-GB"/>
          </a:p>
        </p:txBody>
      </p:sp>
    </p:spTree>
    <p:extLst>
      <p:ext uri="{BB962C8B-B14F-4D97-AF65-F5344CB8AC3E}">
        <p14:creationId xmlns:p14="http://schemas.microsoft.com/office/powerpoint/2010/main" val="292905826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B455B1-B204-4EE3-8467-719975746DE5}" type="slidenum">
              <a:rPr lang="en-GB" smtClean="0"/>
              <a:pPr/>
              <a:t>‹#›</a:t>
            </a:fld>
            <a:endParaRPr lang="en-GB"/>
          </a:p>
        </p:txBody>
      </p:sp>
    </p:spTree>
    <p:extLst>
      <p:ext uri="{BB962C8B-B14F-4D97-AF65-F5344CB8AC3E}">
        <p14:creationId xmlns:p14="http://schemas.microsoft.com/office/powerpoint/2010/main" val="21297306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1A9235-9CD5-40C1-B792-C21A0B3BEC65}" type="slidenum">
              <a:rPr lang="en-GB" smtClean="0"/>
              <a:pPr/>
              <a:t>‹#›</a:t>
            </a:fld>
            <a:endParaRPr lang="en-GB"/>
          </a:p>
        </p:txBody>
      </p:sp>
    </p:spTree>
    <p:extLst>
      <p:ext uri="{BB962C8B-B14F-4D97-AF65-F5344CB8AC3E}">
        <p14:creationId xmlns:p14="http://schemas.microsoft.com/office/powerpoint/2010/main" val="256242617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63B57A-7FC0-416C-97B8-4047807D353F}" type="slidenum">
              <a:rPr lang="en-GB" smtClean="0"/>
              <a:pPr/>
              <a:t>‹#›</a:t>
            </a:fld>
            <a:endParaRPr lang="en-GB"/>
          </a:p>
        </p:txBody>
      </p:sp>
    </p:spTree>
    <p:extLst>
      <p:ext uri="{BB962C8B-B14F-4D97-AF65-F5344CB8AC3E}">
        <p14:creationId xmlns:p14="http://schemas.microsoft.com/office/powerpoint/2010/main" val="84167886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27AD57-2053-4D84-B514-800E54D628EC}" type="slidenum">
              <a:rPr lang="en-GB" smtClean="0"/>
              <a:pPr/>
              <a:t>‹#›</a:t>
            </a:fld>
            <a:endParaRPr lang="en-GB"/>
          </a:p>
        </p:txBody>
      </p:sp>
    </p:spTree>
    <p:extLst>
      <p:ext uri="{BB962C8B-B14F-4D97-AF65-F5344CB8AC3E}">
        <p14:creationId xmlns:p14="http://schemas.microsoft.com/office/powerpoint/2010/main" val="344959588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FC3B0-9A43-48A4-85CE-B999A76FEA98}" type="slidenum">
              <a:rPr lang="en-GB" smtClean="0"/>
              <a:pPr/>
              <a:t>‹#›</a:t>
            </a:fld>
            <a:endParaRPr lang="en-GB"/>
          </a:p>
        </p:txBody>
      </p:sp>
    </p:spTree>
    <p:extLst>
      <p:ext uri="{BB962C8B-B14F-4D97-AF65-F5344CB8AC3E}">
        <p14:creationId xmlns:p14="http://schemas.microsoft.com/office/powerpoint/2010/main" val="405336079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E218-E1BD-4DFC-B39D-A601FA6AB8B6}" type="slidenum">
              <a:rPr lang="en-GB" smtClean="0"/>
              <a:pPr/>
              <a:t>‹#›</a:t>
            </a:fld>
            <a:endParaRPr lang="en-GB"/>
          </a:p>
        </p:txBody>
      </p:sp>
    </p:spTree>
    <p:extLst>
      <p:ext uri="{BB962C8B-B14F-4D97-AF65-F5344CB8AC3E}">
        <p14:creationId xmlns:p14="http://schemas.microsoft.com/office/powerpoint/2010/main" val="26335997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226EECE-6E6C-4932-B681-71D70B54B8B5}" type="slidenum">
              <a:rPr lang="en-GB" smtClean="0"/>
              <a:pPr/>
              <a:t>‹#›</a:t>
            </a:fld>
            <a:endParaRPr lang="en-GB"/>
          </a:p>
        </p:txBody>
      </p:sp>
    </p:spTree>
    <p:extLst>
      <p:ext uri="{BB962C8B-B14F-4D97-AF65-F5344CB8AC3E}">
        <p14:creationId xmlns:p14="http://schemas.microsoft.com/office/powerpoint/2010/main" val="2298655599"/>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ransition>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1371600"/>
          </a:xfrm>
        </p:spPr>
        <p:txBody>
          <a:bodyPr>
            <a:noAutofit/>
          </a:bodyPr>
          <a:lstStyle/>
          <a:p>
            <a:pPr algn="ctr"/>
            <a:r>
              <a:rPr lang="en-US" sz="99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228599" y="1428750"/>
            <a:ext cx="8719458" cy="3404507"/>
          </a:xfrm>
          <a:solidFill>
            <a:schemeClr val="bg2">
              <a:alpha val="0"/>
            </a:schemeClr>
          </a:solidFill>
        </p:spPr>
        <p:txBody>
          <a:bodyPr>
            <a:noAutofit/>
          </a:bodyPr>
          <a:lstStyle/>
          <a:p>
            <a:pPr marL="0" indent="0">
              <a:buNone/>
            </a:pPr>
            <a:r>
              <a:rPr lang="en-US" sz="3000" b="1" dirty="0">
                <a:effectLst>
                  <a:glow rad="228600">
                    <a:srgbClr val="03080D"/>
                  </a:glow>
                </a:effectLst>
              </a:rPr>
              <a:t>Sunday</a:t>
            </a:r>
          </a:p>
          <a:p>
            <a:pPr lvl="1">
              <a:buNone/>
            </a:pPr>
            <a:r>
              <a:rPr lang="en-US" sz="3000" dirty="0">
                <a:effectLst>
                  <a:glow rad="228600">
                    <a:srgbClr val="03080D"/>
                  </a:glow>
                </a:effectLst>
              </a:rPr>
              <a:t>Bible Study							9:30  AM</a:t>
            </a:r>
          </a:p>
          <a:p>
            <a:pPr lvl="1">
              <a:buNone/>
            </a:pPr>
            <a:r>
              <a:rPr lang="en-US" sz="3000" dirty="0">
                <a:effectLst>
                  <a:glow rad="228600">
                    <a:srgbClr val="03080D"/>
                  </a:glow>
                </a:effectLst>
              </a:rPr>
              <a:t>Worship 		  						10:30 AM</a:t>
            </a:r>
          </a:p>
          <a:p>
            <a:pPr lvl="1">
              <a:buNone/>
            </a:pPr>
            <a:endParaRPr lang="en-US" sz="3000" dirty="0" smtClean="0">
              <a:effectLst>
                <a:glow rad="228600">
                  <a:srgbClr val="03080D"/>
                </a:glow>
              </a:effectLst>
            </a:endParaRPr>
          </a:p>
          <a:p>
            <a:pPr marL="0" indent="0">
              <a:buNone/>
            </a:pPr>
            <a:r>
              <a:rPr lang="en-US" sz="3000" b="1" dirty="0" smtClean="0">
                <a:effectLst>
                  <a:glow rad="228600">
                    <a:srgbClr val="03080D"/>
                  </a:glow>
                </a:effectLst>
              </a:rPr>
              <a:t>Wednesday</a:t>
            </a:r>
            <a:endParaRPr lang="en-US" sz="3000" b="1" dirty="0">
              <a:effectLst>
                <a:glow rad="228600">
                  <a:srgbClr val="03080D"/>
                </a:glow>
              </a:effectLst>
            </a:endParaRPr>
          </a:p>
          <a:p>
            <a:pPr marL="365742" lvl="1" indent="0">
              <a:buNone/>
            </a:pPr>
            <a:r>
              <a:rPr lang="en-US" sz="3000" dirty="0">
                <a:effectLst>
                  <a:glow rad="228600">
                    <a:srgbClr val="03080D"/>
                  </a:glow>
                </a:effectLst>
              </a:rPr>
              <a:t>Bible Class 			 				7:00  PM</a:t>
            </a:r>
          </a:p>
        </p:txBody>
      </p:sp>
      <p:sp>
        <p:nvSpPr>
          <p:cNvPr id="9" name="Title 3"/>
          <p:cNvSpPr txBox="1">
            <a:spLocks/>
          </p:cNvSpPr>
          <p:nvPr/>
        </p:nvSpPr>
        <p:spPr>
          <a:xfrm>
            <a:off x="439057" y="4400550"/>
            <a:ext cx="8229600" cy="514350"/>
          </a:xfrm>
          <a:prstGeom prst="rect">
            <a:avLst/>
          </a:prstGeom>
        </p:spPr>
        <p:txBody>
          <a:bodyPr vert="horz" lIns="0" tIns="45720" rIns="0" bIns="0" anchor="b">
            <a:normAutofit fontScale="97500"/>
          </a:bodyPr>
          <a:lstStyle/>
          <a:p>
            <a:pPr algn="ctr" defTabSz="914355">
              <a:defRPr/>
            </a:pPr>
            <a:r>
              <a:rPr lang="en-US" sz="3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349335829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305800" cy="3943350"/>
          </a:xfrm>
        </p:spPr>
        <p:txBody>
          <a:bodyPr>
            <a:noAutofit/>
          </a:bodyPr>
          <a:lstStyle/>
          <a:p>
            <a:pPr marL="0" indent="0">
              <a:buNone/>
            </a:pPr>
            <a:r>
              <a:rPr lang="en-US" sz="3700" dirty="0" smtClean="0"/>
              <a:t>What causes division?</a:t>
            </a:r>
          </a:p>
          <a:p>
            <a:pPr marL="0" indent="0">
              <a:buNone/>
            </a:pPr>
            <a:r>
              <a:rPr lang="en-US" sz="3700" dirty="0" smtClean="0"/>
              <a:t>   Envy and self-seeking – James 3:14-16</a:t>
            </a:r>
          </a:p>
          <a:p>
            <a:pPr marL="0" indent="0">
              <a:buNone/>
            </a:pPr>
            <a:r>
              <a:rPr lang="en-US" sz="3700" dirty="0" smtClean="0"/>
              <a:t>   	Carnal minded – 1 Corinthians 3:3</a:t>
            </a:r>
          </a:p>
          <a:p>
            <a:pPr marL="0" indent="0">
              <a:buNone/>
            </a:pPr>
            <a:r>
              <a:rPr lang="en-US" sz="3700" dirty="0"/>
              <a:t>	</a:t>
            </a:r>
            <a:r>
              <a:rPr lang="en-US" sz="3700" dirty="0" smtClean="0"/>
              <a:t>Caught up in our own interests</a:t>
            </a:r>
          </a:p>
          <a:p>
            <a:pPr marL="0" indent="0">
              <a:buNone/>
            </a:pPr>
            <a:r>
              <a:rPr lang="en-US" sz="3700" dirty="0"/>
              <a:t>	</a:t>
            </a:r>
            <a:r>
              <a:rPr lang="en-US" sz="3700" dirty="0" smtClean="0"/>
              <a:t>Immaturity</a:t>
            </a:r>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Issue: Division</a:t>
            </a:r>
            <a:endParaRPr lang="en-US" sz="6400" dirty="0">
              <a:latin typeface="+mn-lt"/>
            </a:endParaRPr>
          </a:p>
        </p:txBody>
      </p:sp>
    </p:spTree>
    <p:extLst>
      <p:ext uri="{BB962C8B-B14F-4D97-AF65-F5344CB8AC3E}">
        <p14:creationId xmlns:p14="http://schemas.microsoft.com/office/powerpoint/2010/main" val="1060467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763000" cy="3943350"/>
          </a:xfrm>
        </p:spPr>
        <p:txBody>
          <a:bodyPr>
            <a:noAutofit/>
          </a:bodyPr>
          <a:lstStyle/>
          <a:p>
            <a:pPr marL="0" indent="0">
              <a:buNone/>
            </a:pPr>
            <a:r>
              <a:rPr lang="en-US" sz="3700" dirty="0" smtClean="0"/>
              <a:t>What causes division?</a:t>
            </a:r>
          </a:p>
          <a:p>
            <a:pPr marL="0" indent="0">
              <a:buNone/>
            </a:pPr>
            <a:r>
              <a:rPr lang="en-US" sz="3700" dirty="0" smtClean="0"/>
              <a:t>   Envy and self-seeking – James 3:14-16</a:t>
            </a:r>
          </a:p>
          <a:p>
            <a:pPr marL="0" indent="0">
              <a:buNone/>
            </a:pPr>
            <a:r>
              <a:rPr lang="en-US" sz="3700" dirty="0" smtClean="0"/>
              <a:t>   Fault-finders and grumblers – Jude 16-19</a:t>
            </a:r>
          </a:p>
          <a:p>
            <a:pPr marL="0" indent="0">
              <a:buNone/>
            </a:pPr>
            <a:r>
              <a:rPr lang="en-US" sz="3700" dirty="0" smtClean="0"/>
              <a:t>   	Contending for the faith or contentious?</a:t>
            </a:r>
          </a:p>
          <a:p>
            <a:pPr marL="0" indent="0">
              <a:buNone/>
            </a:pPr>
            <a:r>
              <a:rPr lang="en-US" sz="3700" dirty="0"/>
              <a:t>	</a:t>
            </a:r>
            <a:r>
              <a:rPr lang="en-US" sz="3700" dirty="0" smtClean="0"/>
              <a:t>Looking for error</a:t>
            </a:r>
          </a:p>
          <a:p>
            <a:pPr marL="0" indent="0">
              <a:buNone/>
            </a:pPr>
            <a:r>
              <a:rPr lang="en-US" sz="3700" dirty="0"/>
              <a:t>	</a:t>
            </a:r>
            <a:r>
              <a:rPr lang="en-US" sz="3700" dirty="0" smtClean="0"/>
              <a:t>Believe all things – 1 Corinthians 13</a:t>
            </a:r>
            <a:endParaRPr lang="en-US" sz="3700" dirty="0"/>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Issue: Division</a:t>
            </a:r>
            <a:endParaRPr lang="en-US" sz="6400" dirty="0">
              <a:latin typeface="+mn-lt"/>
            </a:endParaRPr>
          </a:p>
        </p:txBody>
      </p:sp>
    </p:spTree>
    <p:extLst>
      <p:ext uri="{BB962C8B-B14F-4D97-AF65-F5344CB8AC3E}">
        <p14:creationId xmlns:p14="http://schemas.microsoft.com/office/powerpoint/2010/main" val="2988571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305800" cy="3943350"/>
          </a:xfrm>
        </p:spPr>
        <p:txBody>
          <a:bodyPr>
            <a:noAutofit/>
          </a:bodyPr>
          <a:lstStyle/>
          <a:p>
            <a:pPr marL="0" indent="0">
              <a:buNone/>
            </a:pPr>
            <a:r>
              <a:rPr lang="en-US" sz="3700" dirty="0" smtClean="0"/>
              <a:t>What causes division?</a:t>
            </a:r>
          </a:p>
          <a:p>
            <a:pPr marL="0" indent="0">
              <a:buNone/>
            </a:pPr>
            <a:r>
              <a:rPr lang="en-US" sz="3700" dirty="0" smtClean="0"/>
              <a:t>   Envy and self-seeking – James 3:14-16</a:t>
            </a:r>
          </a:p>
          <a:p>
            <a:pPr marL="0" indent="0">
              <a:buNone/>
            </a:pPr>
            <a:r>
              <a:rPr lang="en-US" sz="3700" dirty="0" smtClean="0"/>
              <a:t>   Fault-finders and grumblers – Jude 16-19</a:t>
            </a:r>
          </a:p>
          <a:p>
            <a:pPr marL="0" indent="0">
              <a:buNone/>
            </a:pPr>
            <a:r>
              <a:rPr lang="en-US" sz="3700" dirty="0" smtClean="0"/>
              <a:t>   Foolish disputes – Titus 3:9-10</a:t>
            </a:r>
          </a:p>
          <a:p>
            <a:pPr marL="0" indent="0">
              <a:buNone/>
            </a:pPr>
            <a:r>
              <a:rPr lang="en-US" sz="3700" dirty="0"/>
              <a:t>	</a:t>
            </a:r>
            <a:r>
              <a:rPr lang="en-US" sz="3700" dirty="0" smtClean="0"/>
              <a:t>Unresolvable issues</a:t>
            </a:r>
          </a:p>
          <a:p>
            <a:pPr marL="0" indent="0">
              <a:buNone/>
            </a:pPr>
            <a:r>
              <a:rPr lang="en-US" sz="3700" dirty="0"/>
              <a:t>	</a:t>
            </a:r>
            <a:r>
              <a:rPr lang="en-US" sz="3700" dirty="0" smtClean="0"/>
              <a:t>Matters of opinion and liberty </a:t>
            </a:r>
          </a:p>
          <a:p>
            <a:pPr marL="0" indent="0">
              <a:buNone/>
            </a:pPr>
            <a:r>
              <a:rPr lang="en-US" sz="3700" dirty="0"/>
              <a:t>	</a:t>
            </a: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Issue: Division</a:t>
            </a:r>
            <a:endParaRPr lang="en-US" sz="6400" dirty="0">
              <a:latin typeface="+mn-lt"/>
            </a:endParaRPr>
          </a:p>
        </p:txBody>
      </p:sp>
    </p:spTree>
    <p:extLst>
      <p:ext uri="{BB962C8B-B14F-4D97-AF65-F5344CB8AC3E}">
        <p14:creationId xmlns:p14="http://schemas.microsoft.com/office/powerpoint/2010/main" val="2707315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But </a:t>
            </a:r>
            <a:r>
              <a:rPr lang="en-US" sz="3700" dirty="0"/>
              <a:t>God composed the body, having given greater honor to that part which lacks </a:t>
            </a:r>
            <a:r>
              <a:rPr lang="en-US" sz="3700" dirty="0" smtClean="0"/>
              <a:t>it, </a:t>
            </a:r>
            <a:r>
              <a:rPr lang="en-US" sz="3700" dirty="0"/>
              <a:t>that there should be no schism in the body, but that the members should have the same care for one </a:t>
            </a:r>
            <a:r>
              <a:rPr lang="en-US" sz="3700" dirty="0" smtClean="0"/>
              <a:t>another										1 Corinthians 12:24b-25</a:t>
            </a:r>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Solution: Unity</a:t>
            </a:r>
            <a:endParaRPr lang="en-US" sz="6400" dirty="0">
              <a:latin typeface="+mn-lt"/>
            </a:endParaRPr>
          </a:p>
        </p:txBody>
      </p:sp>
    </p:spTree>
    <p:extLst>
      <p:ext uri="{BB962C8B-B14F-4D97-AF65-F5344CB8AC3E}">
        <p14:creationId xmlns:p14="http://schemas.microsoft.com/office/powerpoint/2010/main" val="3258498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610600" cy="3943350"/>
          </a:xfrm>
        </p:spPr>
        <p:txBody>
          <a:bodyPr>
            <a:noAutofit/>
          </a:bodyPr>
          <a:lstStyle/>
          <a:p>
            <a:pPr marL="0" indent="0">
              <a:buNone/>
            </a:pPr>
            <a:r>
              <a:rPr lang="en-US" sz="3700" dirty="0" smtClean="0"/>
              <a:t>What establishes unity?</a:t>
            </a:r>
          </a:p>
          <a:p>
            <a:pPr marL="0" indent="0">
              <a:buNone/>
            </a:pPr>
            <a:r>
              <a:rPr lang="en-US" sz="3700" dirty="0" smtClean="0"/>
              <a:t>   Love for brethren – 1 Corinthians 12:24-25</a:t>
            </a:r>
          </a:p>
          <a:p>
            <a:pPr marL="0" indent="0">
              <a:buNone/>
            </a:pPr>
            <a:r>
              <a:rPr lang="en-US" sz="3700" dirty="0"/>
              <a:t>	</a:t>
            </a:r>
            <a:r>
              <a:rPr lang="en-US" sz="3700" dirty="0" smtClean="0"/>
              <a:t>Putting others above ourselves</a:t>
            </a:r>
          </a:p>
          <a:p>
            <a:pPr marL="0" indent="0">
              <a:buNone/>
            </a:pPr>
            <a:r>
              <a:rPr lang="en-US" sz="3700" dirty="0"/>
              <a:t>	</a:t>
            </a:r>
            <a:r>
              <a:rPr lang="en-US" sz="3700" dirty="0" smtClean="0"/>
              <a:t>Being sacrificial in all things</a:t>
            </a:r>
          </a:p>
          <a:p>
            <a:pPr marL="0" indent="0">
              <a:buNone/>
            </a:pPr>
            <a:r>
              <a:rPr lang="en-US" sz="3700" dirty="0"/>
              <a:t>	</a:t>
            </a:r>
            <a:r>
              <a:rPr lang="en-US" sz="3700" dirty="0" smtClean="0"/>
              <a:t>Patience!</a:t>
            </a:r>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Solution: Unity</a:t>
            </a:r>
            <a:endParaRPr lang="en-US" sz="6400" dirty="0">
              <a:latin typeface="+mn-lt"/>
            </a:endParaRPr>
          </a:p>
        </p:txBody>
      </p:sp>
    </p:spTree>
    <p:extLst>
      <p:ext uri="{BB962C8B-B14F-4D97-AF65-F5344CB8AC3E}">
        <p14:creationId xmlns:p14="http://schemas.microsoft.com/office/powerpoint/2010/main" val="1854224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610600" cy="3943350"/>
          </a:xfrm>
        </p:spPr>
        <p:txBody>
          <a:bodyPr>
            <a:noAutofit/>
          </a:bodyPr>
          <a:lstStyle/>
          <a:p>
            <a:pPr marL="0" indent="0">
              <a:buNone/>
            </a:pPr>
            <a:r>
              <a:rPr lang="en-US" sz="3700" dirty="0" smtClean="0"/>
              <a:t>What establishes unity?</a:t>
            </a:r>
          </a:p>
          <a:p>
            <a:pPr marL="0" indent="0">
              <a:buNone/>
            </a:pPr>
            <a:r>
              <a:rPr lang="en-US" sz="3700" dirty="0" smtClean="0"/>
              <a:t>   Love for brethren – 1 Corinthians 12:24-25</a:t>
            </a:r>
          </a:p>
          <a:p>
            <a:pPr marL="0" indent="0">
              <a:buNone/>
            </a:pPr>
            <a:r>
              <a:rPr lang="en-US" sz="3700" dirty="0" smtClean="0"/>
              <a:t>   Love for the Truth – John 17:17-23</a:t>
            </a:r>
          </a:p>
          <a:p>
            <a:pPr marL="0" indent="0">
              <a:buNone/>
            </a:pPr>
            <a:r>
              <a:rPr lang="en-US" sz="3700" dirty="0"/>
              <a:t>	</a:t>
            </a:r>
            <a:r>
              <a:rPr lang="en-US" sz="3700" dirty="0" smtClean="0"/>
              <a:t>Doctrine is Truth</a:t>
            </a:r>
          </a:p>
          <a:p>
            <a:pPr marL="0" indent="0">
              <a:buNone/>
            </a:pPr>
            <a:r>
              <a:rPr lang="en-US" sz="3700" dirty="0"/>
              <a:t>	</a:t>
            </a:r>
            <a:r>
              <a:rPr lang="en-US" sz="3700" dirty="0" smtClean="0"/>
              <a:t>No unity without doctrine – 2 John 9</a:t>
            </a:r>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Solution: Unity</a:t>
            </a:r>
            <a:endParaRPr lang="en-US" sz="6400" dirty="0">
              <a:latin typeface="+mn-lt"/>
            </a:endParaRPr>
          </a:p>
        </p:txBody>
      </p:sp>
    </p:spTree>
    <p:extLst>
      <p:ext uri="{BB962C8B-B14F-4D97-AF65-F5344CB8AC3E}">
        <p14:creationId xmlns:p14="http://schemas.microsoft.com/office/powerpoint/2010/main" val="2203979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610600" cy="3943350"/>
          </a:xfrm>
        </p:spPr>
        <p:txBody>
          <a:bodyPr>
            <a:noAutofit/>
          </a:bodyPr>
          <a:lstStyle/>
          <a:p>
            <a:pPr marL="0" indent="0">
              <a:buNone/>
            </a:pPr>
            <a:r>
              <a:rPr lang="en-US" sz="3700" dirty="0" smtClean="0"/>
              <a:t>There is no unity with love alone</a:t>
            </a:r>
          </a:p>
          <a:p>
            <a:pPr marL="0" indent="0">
              <a:buNone/>
            </a:pPr>
            <a:r>
              <a:rPr lang="en-US" sz="3700" dirty="0"/>
              <a:t>	</a:t>
            </a:r>
            <a:r>
              <a:rPr lang="en-US" sz="3700" dirty="0" smtClean="0"/>
              <a:t>Unity must have agreement – Amos 3:3</a:t>
            </a:r>
          </a:p>
          <a:p>
            <a:pPr marL="0" indent="0">
              <a:buNone/>
            </a:pPr>
            <a:r>
              <a:rPr lang="en-US" sz="3700" dirty="0"/>
              <a:t>	</a:t>
            </a:r>
            <a:r>
              <a:rPr lang="en-US" sz="3700" dirty="0" smtClean="0"/>
              <a:t>There is no unity without agreement</a:t>
            </a:r>
          </a:p>
          <a:p>
            <a:pPr marL="0" indent="0">
              <a:buNone/>
            </a:pPr>
            <a:r>
              <a:rPr lang="en-US" sz="3700" dirty="0"/>
              <a:t>	</a:t>
            </a:r>
            <a:r>
              <a:rPr lang="en-US" sz="3700" dirty="0" smtClean="0"/>
              <a:t>The plea of unity – 2 Timothy 3:16-17</a:t>
            </a:r>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Pursuing Unity</a:t>
            </a:r>
            <a:endParaRPr lang="en-US" sz="6400" dirty="0">
              <a:latin typeface="+mn-lt"/>
            </a:endParaRPr>
          </a:p>
        </p:txBody>
      </p:sp>
    </p:spTree>
    <p:extLst>
      <p:ext uri="{BB962C8B-B14F-4D97-AF65-F5344CB8AC3E}">
        <p14:creationId xmlns:p14="http://schemas.microsoft.com/office/powerpoint/2010/main" val="1793055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610600" cy="3943350"/>
          </a:xfrm>
        </p:spPr>
        <p:txBody>
          <a:bodyPr>
            <a:noAutofit/>
          </a:bodyPr>
          <a:lstStyle/>
          <a:p>
            <a:pPr marL="0" indent="0">
              <a:buNone/>
            </a:pPr>
            <a:r>
              <a:rPr lang="en-US" sz="3700" dirty="0" smtClean="0"/>
              <a:t>There is no unity with love alone</a:t>
            </a:r>
          </a:p>
          <a:p>
            <a:pPr marL="0" indent="0">
              <a:buNone/>
            </a:pPr>
            <a:endParaRPr lang="en-US" sz="3700" dirty="0"/>
          </a:p>
          <a:p>
            <a:pPr marL="0" indent="0">
              <a:buNone/>
            </a:pPr>
            <a:r>
              <a:rPr lang="en-US" sz="3700" dirty="0" smtClean="0"/>
              <a:t>There is no unity with doctrine alone</a:t>
            </a:r>
          </a:p>
          <a:p>
            <a:pPr marL="0" indent="0">
              <a:buNone/>
            </a:pPr>
            <a:r>
              <a:rPr lang="en-US" sz="3700" dirty="0"/>
              <a:t>	</a:t>
            </a:r>
            <a:r>
              <a:rPr lang="en-US" sz="3700" dirty="0" smtClean="0"/>
              <a:t>There is no such thing as 100% </a:t>
            </a:r>
          </a:p>
          <a:p>
            <a:pPr marL="0" indent="0">
              <a:buNone/>
            </a:pPr>
            <a:r>
              <a:rPr lang="en-US" sz="3700" dirty="0"/>
              <a:t>	</a:t>
            </a:r>
            <a:r>
              <a:rPr lang="en-US" sz="3700" dirty="0" smtClean="0"/>
              <a:t>Patience, love and teaching</a:t>
            </a:r>
            <a:endParaRPr lang="en-US" sz="3700" dirty="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Pursuing Unity</a:t>
            </a:r>
            <a:endParaRPr lang="en-US" sz="6400" dirty="0">
              <a:latin typeface="+mn-lt"/>
            </a:endParaRPr>
          </a:p>
        </p:txBody>
      </p:sp>
    </p:spTree>
    <p:extLst>
      <p:ext uri="{BB962C8B-B14F-4D97-AF65-F5344CB8AC3E}">
        <p14:creationId xmlns:p14="http://schemas.microsoft.com/office/powerpoint/2010/main" val="950372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610600" cy="3943350"/>
          </a:xfrm>
        </p:spPr>
        <p:txBody>
          <a:bodyPr>
            <a:noAutofit/>
          </a:bodyPr>
          <a:lstStyle/>
          <a:p>
            <a:pPr marL="0" indent="0">
              <a:buNone/>
            </a:pPr>
            <a:r>
              <a:rPr lang="en-US" sz="3700" dirty="0" smtClean="0"/>
              <a:t>There is no unity with love alone</a:t>
            </a:r>
          </a:p>
          <a:p>
            <a:pPr marL="0" indent="0">
              <a:buNone/>
            </a:pPr>
            <a:endParaRPr lang="en-US" sz="3700" dirty="0"/>
          </a:p>
          <a:p>
            <a:pPr marL="0" indent="0">
              <a:buNone/>
            </a:pPr>
            <a:r>
              <a:rPr lang="en-US" sz="3700" dirty="0" smtClean="0"/>
              <a:t>There is no unity with doctrine alone</a:t>
            </a:r>
          </a:p>
          <a:p>
            <a:pPr marL="0" indent="0">
              <a:buNone/>
            </a:pPr>
            <a:endParaRPr lang="en-US" sz="3700" dirty="0"/>
          </a:p>
          <a:p>
            <a:pPr marL="0" indent="0">
              <a:buNone/>
            </a:pPr>
            <a:r>
              <a:rPr lang="en-US" sz="3700" dirty="0" smtClean="0"/>
              <a:t>There is no unity without YOU</a:t>
            </a:r>
            <a:endParaRPr lang="en-US" sz="3700" dirty="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Pursuing Unity</a:t>
            </a:r>
            <a:endParaRPr lang="en-US" sz="6400" dirty="0">
              <a:latin typeface="+mn-lt"/>
            </a:endParaRPr>
          </a:p>
        </p:txBody>
      </p:sp>
    </p:spTree>
    <p:extLst>
      <p:ext uri="{BB962C8B-B14F-4D97-AF65-F5344CB8AC3E}">
        <p14:creationId xmlns:p14="http://schemas.microsoft.com/office/powerpoint/2010/main" val="359559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42900" y="1200150"/>
            <a:ext cx="8458200" cy="3943350"/>
          </a:xfrm>
        </p:spPr>
        <p:txBody>
          <a:bodyPr>
            <a:noAutofit/>
          </a:bodyPr>
          <a:lstStyle/>
          <a:p>
            <a:pPr marL="0" indent="0">
              <a:buNone/>
            </a:pPr>
            <a:r>
              <a:rPr lang="en-US" sz="3700" i="1" dirty="0" smtClean="0"/>
              <a:t>Therefore </a:t>
            </a:r>
            <a:r>
              <a:rPr lang="en-US" sz="3700" i="1" dirty="0"/>
              <a:t>let us pursue the things which make for peace and the things by which one may edify another</a:t>
            </a:r>
            <a:r>
              <a:rPr lang="en-US" sz="3700" dirty="0" smtClean="0"/>
              <a:t>.</a:t>
            </a:r>
            <a:r>
              <a:rPr lang="en-US" sz="3700" dirty="0"/>
              <a:t> </a:t>
            </a:r>
            <a:r>
              <a:rPr lang="en-US" sz="3700" dirty="0" smtClean="0"/>
              <a:t>												Romans </a:t>
            </a:r>
            <a:r>
              <a:rPr lang="en-US" sz="3700" dirty="0"/>
              <a:t>14:19 </a:t>
            </a:r>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Pursuing Unity</a:t>
            </a:r>
            <a:endParaRPr lang="en-US" sz="6400" dirty="0">
              <a:latin typeface="+mn-lt"/>
            </a:endParaRPr>
          </a:p>
        </p:txBody>
      </p:sp>
    </p:spTree>
    <p:extLst>
      <p:ext uri="{BB962C8B-B14F-4D97-AF65-F5344CB8AC3E}">
        <p14:creationId xmlns:p14="http://schemas.microsoft.com/office/powerpoint/2010/main" val="2300208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68016"/>
          </a:xfrm>
        </p:spPr>
        <p:txBody>
          <a:bodyPr>
            <a:noAutofit/>
          </a:bodyPr>
          <a:lstStyle/>
          <a:p>
            <a:pPr algn="ctr"/>
            <a:r>
              <a:rPr lang="en-US" sz="7425" dirty="0">
                <a:effectLst>
                  <a:glow rad="228600">
                    <a:srgbClr val="000000"/>
                  </a:glow>
                </a:effectLst>
                <a:latin typeface="+mn-lt"/>
              </a:rPr>
              <a:t>John </a:t>
            </a:r>
            <a:r>
              <a:rPr lang="en-US" sz="7425" dirty="0" smtClean="0">
                <a:effectLst>
                  <a:glow rad="228600">
                    <a:srgbClr val="000000"/>
                  </a:glow>
                </a:effectLst>
                <a:latin typeface="+mn-lt"/>
              </a:rPr>
              <a:t>8:21-30</a:t>
            </a:r>
            <a:endParaRPr lang="en-US" sz="7425" dirty="0">
              <a:effectLst>
                <a:glow rad="228600">
                  <a:srgbClr val="000000"/>
                </a:glow>
              </a:effectLst>
              <a:latin typeface="+mn-lt"/>
            </a:endParaRPr>
          </a:p>
        </p:txBody>
      </p:sp>
      <p:sp>
        <p:nvSpPr>
          <p:cNvPr id="3" name="Content Placeholder 2"/>
          <p:cNvSpPr>
            <a:spLocks noGrp="1"/>
          </p:cNvSpPr>
          <p:nvPr>
            <p:ph idx="1"/>
          </p:nvPr>
        </p:nvSpPr>
        <p:spPr>
          <a:xfrm>
            <a:off x="171451" y="1268017"/>
            <a:ext cx="8911901" cy="3772068"/>
          </a:xfrm>
        </p:spPr>
        <p:txBody>
          <a:bodyPr>
            <a:normAutofit/>
          </a:bodyPr>
          <a:lstStyle/>
          <a:p>
            <a:pPr marL="0" indent="0" algn="just">
              <a:buNone/>
            </a:pPr>
            <a:r>
              <a:rPr lang="en-US" sz="3750" dirty="0" smtClean="0"/>
              <a:t>Jesus reveals His goal</a:t>
            </a:r>
          </a:p>
          <a:p>
            <a:pPr marL="0" indent="0" algn="just">
              <a:buNone/>
            </a:pPr>
            <a:endParaRPr lang="en-US" sz="3750" dirty="0"/>
          </a:p>
          <a:p>
            <a:pPr marL="0" indent="0" algn="just">
              <a:buNone/>
            </a:pPr>
            <a:r>
              <a:rPr lang="en-US" sz="3750" dirty="0" smtClean="0"/>
              <a:t>Belief in Jesus</a:t>
            </a:r>
          </a:p>
          <a:p>
            <a:pPr marL="0" indent="0" algn="just">
              <a:buNone/>
            </a:pPr>
            <a:endParaRPr lang="en-US" sz="3750" dirty="0"/>
          </a:p>
          <a:p>
            <a:pPr marL="0" indent="0" algn="just">
              <a:buNone/>
            </a:pPr>
            <a:r>
              <a:rPr lang="en-US" sz="3750" dirty="0" smtClean="0"/>
              <a:t>Speaking from the Father</a:t>
            </a:r>
          </a:p>
        </p:txBody>
      </p:sp>
    </p:spTree>
    <p:extLst>
      <p:ext uri="{BB962C8B-B14F-4D97-AF65-F5344CB8AC3E}">
        <p14:creationId xmlns:p14="http://schemas.microsoft.com/office/powerpoint/2010/main" val="62951592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4519248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092" y="273844"/>
            <a:ext cx="8783816" cy="4648200"/>
          </a:xfrm>
        </p:spPr>
      </p:pic>
    </p:spTree>
    <p:extLst>
      <p:ext uri="{BB962C8B-B14F-4D97-AF65-F5344CB8AC3E}">
        <p14:creationId xmlns:p14="http://schemas.microsoft.com/office/powerpoint/2010/main" val="23388735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1371600"/>
          </a:xfrm>
        </p:spPr>
        <p:txBody>
          <a:bodyPr>
            <a:noAutofit/>
          </a:bodyPr>
          <a:lstStyle/>
          <a:p>
            <a:pPr algn="ctr"/>
            <a:r>
              <a:rPr lang="en-US" sz="99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228600" y="1428750"/>
            <a:ext cx="8610601" cy="3622222"/>
          </a:xfrm>
          <a:solidFill>
            <a:schemeClr val="bg2">
              <a:alpha val="0"/>
            </a:schemeClr>
          </a:solidFill>
        </p:spPr>
        <p:txBody>
          <a:bodyPr>
            <a:noAutofit/>
          </a:bodyPr>
          <a:lstStyle/>
          <a:p>
            <a:pPr marL="0" indent="0">
              <a:buNone/>
            </a:pPr>
            <a:r>
              <a:rPr lang="en-US" sz="3000" b="1" dirty="0">
                <a:effectLst>
                  <a:glow rad="228600">
                    <a:srgbClr val="03080D"/>
                  </a:glow>
                </a:effectLst>
              </a:rPr>
              <a:t>Sunday</a:t>
            </a:r>
          </a:p>
          <a:p>
            <a:pPr lvl="1">
              <a:buNone/>
            </a:pPr>
            <a:r>
              <a:rPr lang="en-US" sz="3000" dirty="0">
                <a:effectLst>
                  <a:glow rad="228600">
                    <a:srgbClr val="03080D"/>
                  </a:glow>
                </a:effectLst>
              </a:rPr>
              <a:t>Bible Study						9:30  AM</a:t>
            </a:r>
          </a:p>
          <a:p>
            <a:pPr lvl="1">
              <a:buNone/>
            </a:pPr>
            <a:r>
              <a:rPr lang="en-US" sz="3000" dirty="0">
                <a:effectLst>
                  <a:glow rad="228600">
                    <a:srgbClr val="03080D"/>
                  </a:glow>
                </a:effectLst>
              </a:rPr>
              <a:t>Worship 		  					10:30 AM</a:t>
            </a:r>
          </a:p>
          <a:p>
            <a:pPr lvl="1">
              <a:buNone/>
            </a:pPr>
            <a:endParaRPr lang="en-US" sz="3000" dirty="0" smtClean="0">
              <a:effectLst>
                <a:glow rad="228600">
                  <a:srgbClr val="03080D"/>
                </a:glow>
              </a:effectLst>
            </a:endParaRPr>
          </a:p>
          <a:p>
            <a:pPr marL="0" indent="0">
              <a:buNone/>
            </a:pPr>
            <a:r>
              <a:rPr lang="en-US" sz="3000" b="1" dirty="0" smtClean="0">
                <a:effectLst>
                  <a:glow rad="228600">
                    <a:srgbClr val="03080D"/>
                  </a:glow>
                </a:effectLst>
              </a:rPr>
              <a:t>Wednesday</a:t>
            </a:r>
            <a:endParaRPr lang="en-US" sz="3000" b="1" dirty="0">
              <a:effectLst>
                <a:glow rad="228600">
                  <a:srgbClr val="03080D"/>
                </a:glow>
              </a:effectLst>
            </a:endParaRPr>
          </a:p>
          <a:p>
            <a:pPr marL="365742" lvl="1" indent="0">
              <a:buNone/>
            </a:pPr>
            <a:r>
              <a:rPr lang="en-US" sz="3000" dirty="0">
                <a:effectLst>
                  <a:glow rad="228600">
                    <a:srgbClr val="03080D"/>
                  </a:glow>
                </a:effectLst>
              </a:rPr>
              <a:t>Bible Class 			 			7:00  PM</a:t>
            </a:r>
          </a:p>
        </p:txBody>
      </p:sp>
      <p:sp>
        <p:nvSpPr>
          <p:cNvPr id="9" name="Title 3"/>
          <p:cNvSpPr txBox="1">
            <a:spLocks/>
          </p:cNvSpPr>
          <p:nvPr/>
        </p:nvSpPr>
        <p:spPr>
          <a:xfrm>
            <a:off x="439057" y="4400550"/>
            <a:ext cx="8229600" cy="514350"/>
          </a:xfrm>
          <a:prstGeom prst="rect">
            <a:avLst/>
          </a:prstGeom>
        </p:spPr>
        <p:txBody>
          <a:bodyPr vert="horz" lIns="0" tIns="45720" rIns="0" bIns="0" anchor="b">
            <a:normAutofit fontScale="97500"/>
          </a:bodyPr>
          <a:lstStyle/>
          <a:p>
            <a:pPr algn="ctr" defTabSz="914355">
              <a:defRPr/>
            </a:pPr>
            <a:r>
              <a:rPr lang="en-US" sz="3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44751518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55906533"/>
              </p:ext>
            </p:extLst>
          </p:nvPr>
        </p:nvGraphicFramePr>
        <p:xfrm>
          <a:off x="-100013" y="-1"/>
          <a:ext cx="9244012" cy="5143500"/>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4622006">
                  <a:extLst>
                    <a:ext uri="{9D8B030D-6E8A-4147-A177-3AD203B41FA5}">
                      <a16:colId xmlns:a16="http://schemas.microsoft.com/office/drawing/2014/main" xmlns="" val="20000"/>
                    </a:ext>
                  </a:extLst>
                </a:gridCol>
                <a:gridCol w="4622006">
                  <a:extLst>
                    <a:ext uri="{9D8B030D-6E8A-4147-A177-3AD203B41FA5}">
                      <a16:colId xmlns:a16="http://schemas.microsoft.com/office/drawing/2014/main" xmlns="" val="20001"/>
                    </a:ext>
                  </a:extLst>
                </a:gridCol>
              </a:tblGrid>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Opening Prayer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1"/>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Scripture Reading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2"/>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3"/>
                  </a:ext>
                </a:extLst>
              </a:tr>
              <a:tr h="428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Lord’s Supper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4"/>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a:t>
                      </a: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5"/>
                  </a:ext>
                </a:extLst>
              </a:tr>
              <a:tr h="428625">
                <a:tc>
                  <a:txBody>
                    <a:bodyPr/>
                    <a:lstStyle/>
                    <a:p>
                      <a:pPr algn="ct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Collection</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6"/>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Lesson</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Brian Haines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7"/>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a:t>
                      </a: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8"/>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Closing</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4254311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f/fb/Probably_Valentin_de_Boulogne_-_Saint_Paul_Writing_His_Epistles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 y="0"/>
            <a:ext cx="9144000" cy="67256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07092"/>
            <a:ext cx="9143999" cy="4403385"/>
          </a:xfrm>
          <a:prstGeom prst="rect">
            <a:avLst/>
          </a:prstGeom>
          <a:noFill/>
        </p:spPr>
        <p:txBody>
          <a:bodyPr wrap="square" lIns="91440" tIns="45720" rIns="91440" bIns="45720">
            <a:spAutoFit/>
          </a:bodyPr>
          <a:lstStyle/>
          <a:p>
            <a:pPr algn="ctr"/>
            <a:r>
              <a:rPr lang="en-US" sz="70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rPr>
              <a:t>Paul’s Corinthian Advice</a:t>
            </a:r>
          </a:p>
          <a:p>
            <a:pPr algn="ctr"/>
            <a:endParaRPr lang="en-US" sz="7000" dirty="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endParaRPr>
          </a:p>
          <a:p>
            <a:pPr algn="ctr"/>
            <a:endParaRPr lang="en-US" sz="70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endParaRPr>
          </a:p>
          <a:p>
            <a:pPr algn="ctr"/>
            <a:r>
              <a:rPr lang="en-US" sz="56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rPr>
              <a:t>1 Corinthians </a:t>
            </a:r>
            <a:r>
              <a:rPr lang="en-US" sz="56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rPr>
              <a:t>1</a:t>
            </a:r>
            <a:endParaRPr lang="en-US" sz="56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endParaRPr>
          </a:p>
          <a:p>
            <a:pPr algn="ctr"/>
            <a:r>
              <a:rPr lang="en-US" sz="56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rPr>
              <a:t>The </a:t>
            </a:r>
            <a:r>
              <a:rPr lang="en-US" sz="56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rPr>
              <a:t>Plea for Unity</a:t>
            </a:r>
            <a:endParaRPr lang="en-US" sz="5600" dirty="0" smtClean="0">
              <a:solidFill>
                <a:schemeClr val="tx1"/>
              </a:solidFill>
              <a:effectLst>
                <a:glow rad="228600">
                  <a:srgbClr val="000000"/>
                </a:glow>
              </a:effectLst>
              <a:latin typeface="+mn-lt"/>
            </a:endParaRPr>
          </a:p>
        </p:txBody>
      </p:sp>
    </p:spTree>
    <p:extLst>
      <p:ext uri="{BB962C8B-B14F-4D97-AF65-F5344CB8AC3E}">
        <p14:creationId xmlns:p14="http://schemas.microsoft.com/office/powerpoint/2010/main" val="79823857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Formation of parties</a:t>
            </a:r>
          </a:p>
          <a:p>
            <a:pPr marL="0" indent="0">
              <a:buNone/>
            </a:pPr>
            <a:r>
              <a:rPr lang="en-US" sz="3700" dirty="0"/>
              <a:t>	</a:t>
            </a:r>
            <a:r>
              <a:rPr lang="en-US" sz="3700" dirty="0" smtClean="0"/>
              <a:t>Denominations: from the name</a:t>
            </a:r>
          </a:p>
          <a:p>
            <a:pPr marL="0" indent="0">
              <a:buNone/>
            </a:pPr>
            <a:r>
              <a:rPr lang="en-US" sz="3700" dirty="0"/>
              <a:t>	</a:t>
            </a:r>
            <a:r>
              <a:rPr lang="en-US" sz="3700" dirty="0" smtClean="0"/>
              <a:t>	Paul</a:t>
            </a:r>
          </a:p>
          <a:p>
            <a:pPr marL="0" indent="0">
              <a:buNone/>
            </a:pPr>
            <a:r>
              <a:rPr lang="en-US" sz="3700" dirty="0"/>
              <a:t>	</a:t>
            </a:r>
            <a:r>
              <a:rPr lang="en-US" sz="3700" dirty="0" smtClean="0"/>
              <a:t>	Peter</a:t>
            </a:r>
          </a:p>
          <a:p>
            <a:pPr marL="0" indent="0">
              <a:buNone/>
            </a:pPr>
            <a:r>
              <a:rPr lang="en-US" sz="3700" dirty="0"/>
              <a:t>	</a:t>
            </a:r>
            <a:r>
              <a:rPr lang="en-US" sz="3700" dirty="0" smtClean="0"/>
              <a:t>	Apollos</a:t>
            </a:r>
          </a:p>
          <a:p>
            <a:pPr marL="0" indent="0">
              <a:buNone/>
            </a:pPr>
            <a:r>
              <a:rPr lang="en-US" sz="3700" dirty="0"/>
              <a:t>	</a:t>
            </a:r>
            <a:r>
              <a:rPr lang="en-US" sz="3700" dirty="0" smtClean="0"/>
              <a:t>	Christ</a:t>
            </a:r>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Issue: Division</a:t>
            </a:r>
            <a:endParaRPr lang="en-US" sz="6400" dirty="0">
              <a:latin typeface="+mn-lt"/>
            </a:endParaRPr>
          </a:p>
        </p:txBody>
      </p:sp>
    </p:spTree>
    <p:extLst>
      <p:ext uri="{BB962C8B-B14F-4D97-AF65-F5344CB8AC3E}">
        <p14:creationId xmlns:p14="http://schemas.microsoft.com/office/powerpoint/2010/main" val="22916822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Formation of parties</a:t>
            </a:r>
          </a:p>
          <a:p>
            <a:pPr marL="0" indent="0">
              <a:buNone/>
            </a:pPr>
            <a:r>
              <a:rPr lang="en-US" sz="3700" dirty="0"/>
              <a:t>	</a:t>
            </a:r>
            <a:r>
              <a:rPr lang="en-US" sz="3700" dirty="0" smtClean="0"/>
              <a:t>Denominations: from the name</a:t>
            </a:r>
          </a:p>
          <a:p>
            <a:pPr marL="0" indent="0">
              <a:buNone/>
            </a:pPr>
            <a:endParaRPr lang="en-US" sz="3700" dirty="0"/>
          </a:p>
          <a:p>
            <a:pPr marL="0" indent="0">
              <a:buNone/>
            </a:pPr>
            <a:r>
              <a:rPr lang="en-US" sz="3700" dirty="0" smtClean="0"/>
              <a:t>Two kinds of wisdom</a:t>
            </a:r>
          </a:p>
          <a:p>
            <a:pPr marL="0" indent="0">
              <a:buNone/>
            </a:pPr>
            <a:r>
              <a:rPr lang="en-US" sz="3700" dirty="0"/>
              <a:t>	</a:t>
            </a:r>
            <a:r>
              <a:rPr lang="en-US" sz="3700" dirty="0" smtClean="0"/>
              <a:t>From God or from the world</a:t>
            </a:r>
          </a:p>
          <a:p>
            <a:pPr marL="0" indent="0">
              <a:buNone/>
            </a:pPr>
            <a:r>
              <a:rPr lang="en-US" sz="3700" dirty="0"/>
              <a:t>	</a:t>
            </a:r>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Issue: Division</a:t>
            </a:r>
            <a:endParaRPr lang="en-US" sz="6400" dirty="0">
              <a:latin typeface="+mn-lt"/>
            </a:endParaRPr>
          </a:p>
        </p:txBody>
      </p:sp>
    </p:spTree>
    <p:extLst>
      <p:ext uri="{BB962C8B-B14F-4D97-AF65-F5344CB8AC3E}">
        <p14:creationId xmlns:p14="http://schemas.microsoft.com/office/powerpoint/2010/main" val="3919710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lgn="just">
              <a:buNone/>
            </a:pPr>
            <a:r>
              <a:rPr lang="en-US" sz="3600" i="1" dirty="0" smtClean="0"/>
              <a:t>But </a:t>
            </a:r>
            <a:r>
              <a:rPr lang="en-US" sz="3600" i="1" dirty="0"/>
              <a:t>if you have bitter envy and self-seeking in your hearts, do not boast and lie against the truth</a:t>
            </a:r>
            <a:r>
              <a:rPr lang="en-US" sz="3600" i="1" dirty="0" smtClean="0"/>
              <a:t>. This </a:t>
            </a:r>
            <a:r>
              <a:rPr lang="en-US" sz="3600" i="1" dirty="0"/>
              <a:t>wisdom does not descend from above, but is earthly, sensual, demonic</a:t>
            </a:r>
            <a:r>
              <a:rPr lang="en-US" sz="3600" i="1" dirty="0" smtClean="0"/>
              <a:t>. For </a:t>
            </a:r>
            <a:r>
              <a:rPr lang="en-US" sz="3600" i="1" dirty="0"/>
              <a:t>where envy and self-seeking exist, confusion and every evil thing are there</a:t>
            </a:r>
            <a:r>
              <a:rPr lang="en-US" sz="3600" dirty="0" smtClean="0"/>
              <a:t>.</a:t>
            </a:r>
            <a:r>
              <a:rPr lang="en-US" sz="3600" dirty="0"/>
              <a:t> </a:t>
            </a:r>
            <a:r>
              <a:rPr lang="en-US" sz="3600" dirty="0" smtClean="0"/>
              <a:t>									James 3:14-16 </a:t>
            </a:r>
            <a:endParaRPr lang="en-US" sz="3600" dirty="0"/>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Issue: Division</a:t>
            </a:r>
            <a:endParaRPr lang="en-US" sz="6400" dirty="0">
              <a:latin typeface="+mn-lt"/>
            </a:endParaRPr>
          </a:p>
        </p:txBody>
      </p:sp>
    </p:spTree>
    <p:extLst>
      <p:ext uri="{BB962C8B-B14F-4D97-AF65-F5344CB8AC3E}">
        <p14:creationId xmlns:p14="http://schemas.microsoft.com/office/powerpoint/2010/main" val="3499992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Formation of parties</a:t>
            </a:r>
          </a:p>
          <a:p>
            <a:pPr marL="0" indent="0">
              <a:buNone/>
            </a:pPr>
            <a:r>
              <a:rPr lang="en-US" sz="3700" dirty="0"/>
              <a:t>	</a:t>
            </a:r>
            <a:r>
              <a:rPr lang="en-US" sz="3700" dirty="0" smtClean="0"/>
              <a:t>Denominations: from the name</a:t>
            </a:r>
          </a:p>
          <a:p>
            <a:pPr marL="0" indent="0">
              <a:buNone/>
            </a:pPr>
            <a:endParaRPr lang="en-US" sz="3700" dirty="0"/>
          </a:p>
          <a:p>
            <a:pPr marL="0" indent="0">
              <a:buNone/>
            </a:pPr>
            <a:r>
              <a:rPr lang="en-US" sz="3700" dirty="0" smtClean="0"/>
              <a:t>Two kinds of wisdom</a:t>
            </a:r>
          </a:p>
          <a:p>
            <a:pPr marL="0" indent="0">
              <a:buNone/>
            </a:pPr>
            <a:r>
              <a:rPr lang="en-US" sz="3700" dirty="0"/>
              <a:t>	</a:t>
            </a:r>
            <a:r>
              <a:rPr lang="en-US" sz="3700" dirty="0" smtClean="0"/>
              <a:t>From God or from the world</a:t>
            </a:r>
          </a:p>
          <a:p>
            <a:pPr marL="0" indent="0">
              <a:buNone/>
            </a:pPr>
            <a:r>
              <a:rPr lang="en-US" sz="3700" dirty="0"/>
              <a:t>	</a:t>
            </a:r>
            <a:r>
              <a:rPr lang="en-US" sz="3700" b="1" dirty="0" smtClean="0">
                <a:solidFill>
                  <a:srgbClr val="FFFF00"/>
                </a:solidFill>
              </a:rPr>
              <a:t>Christ, Paul, Peter, Apollos were united</a:t>
            </a:r>
            <a:endParaRPr lang="en-US" sz="3700" b="1" dirty="0">
              <a:solidFill>
                <a:srgbClr val="FFFF00"/>
              </a:solidFill>
            </a:endParaRPr>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Issue: Division</a:t>
            </a:r>
            <a:endParaRPr lang="en-US" sz="6400" dirty="0">
              <a:latin typeface="+mn-lt"/>
            </a:endParaRPr>
          </a:p>
        </p:txBody>
      </p:sp>
    </p:spTree>
    <p:extLst>
      <p:ext uri="{BB962C8B-B14F-4D97-AF65-F5344CB8AC3E}">
        <p14:creationId xmlns:p14="http://schemas.microsoft.com/office/powerpoint/2010/main" val="3232289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272683</TotalTime>
  <Words>772</Words>
  <Application>Microsoft Office PowerPoint</Application>
  <PresentationFormat>On-screen Show (16:9)</PresentationFormat>
  <Paragraphs>150</Paragraphs>
  <Slides>21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Bell MT</vt:lpstr>
      <vt:lpstr>Calibri</vt:lpstr>
      <vt:lpstr>Calibri Light</vt:lpstr>
      <vt:lpstr>Lucida Sans Unicode</vt:lpstr>
      <vt:lpstr>system-ui</vt:lpstr>
      <vt:lpstr>Times New Roman</vt:lpstr>
      <vt:lpstr>Wingdings</vt:lpstr>
      <vt:lpstr>Office Theme</vt:lpstr>
      <vt:lpstr>Welcome!</vt:lpstr>
      <vt:lpstr>John 8:21-30</vt:lpstr>
      <vt:lpstr>Welcome!</vt:lpstr>
      <vt:lpstr>PowerPoint Presentation</vt:lpstr>
      <vt:lpstr>PowerPoint Presentation</vt:lpstr>
      <vt:lpstr>The Issue: Division</vt:lpstr>
      <vt:lpstr>The Issue: Division</vt:lpstr>
      <vt:lpstr>The Issue: Division</vt:lpstr>
      <vt:lpstr>The Issue: Division</vt:lpstr>
      <vt:lpstr>The Issue: Division</vt:lpstr>
      <vt:lpstr>The Issue: Division</vt:lpstr>
      <vt:lpstr>The Issue: Division</vt:lpstr>
      <vt:lpstr>The Solution: Unity</vt:lpstr>
      <vt:lpstr>The Solution: Unity</vt:lpstr>
      <vt:lpstr>The Solution: Unity</vt:lpstr>
      <vt:lpstr>Pursuing Unity</vt:lpstr>
      <vt:lpstr>Pursuing Unity</vt:lpstr>
      <vt:lpstr>Pursuing Unity</vt:lpstr>
      <vt:lpstr>Pursuing Unity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Communion</dc:title>
  <dc:creator>BRIAN HAINES</dc:creator>
  <cp:lastModifiedBy>Microsoft account</cp:lastModifiedBy>
  <cp:revision>1131</cp:revision>
  <dcterms:modified xsi:type="dcterms:W3CDTF">2022-03-29T17:44:01Z</dcterms:modified>
</cp:coreProperties>
</file>